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C7D5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21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DF3BB-127E-4A7E-A508-DC207D6F53A5}" type="datetimeFigureOut">
              <a:rPr lang="hr-HR" smtClean="0"/>
              <a:t>14.9.2017.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781B-FE7D-4C64-86B6-FC65F8676D6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60191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DF3BB-127E-4A7E-A508-DC207D6F53A5}" type="datetimeFigureOut">
              <a:rPr lang="hr-HR" smtClean="0"/>
              <a:t>14.9.2017.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781B-FE7D-4C64-86B6-FC65F8676D6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3020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DF3BB-127E-4A7E-A508-DC207D6F53A5}" type="datetimeFigureOut">
              <a:rPr lang="hr-HR" smtClean="0"/>
              <a:t>14.9.2017.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781B-FE7D-4C64-86B6-FC65F8676D6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71147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DF3BB-127E-4A7E-A508-DC207D6F53A5}" type="datetimeFigureOut">
              <a:rPr lang="hr-HR" smtClean="0"/>
              <a:t>14.9.2017.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781B-FE7D-4C64-86B6-FC65F8676D6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1058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DF3BB-127E-4A7E-A508-DC207D6F53A5}" type="datetimeFigureOut">
              <a:rPr lang="hr-HR" smtClean="0"/>
              <a:t>14.9.2017.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781B-FE7D-4C64-86B6-FC65F8676D6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70776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DF3BB-127E-4A7E-A508-DC207D6F53A5}" type="datetimeFigureOut">
              <a:rPr lang="hr-HR" smtClean="0"/>
              <a:t>14.9.2017.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781B-FE7D-4C64-86B6-FC65F8676D6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10674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DF3BB-127E-4A7E-A508-DC207D6F53A5}" type="datetimeFigureOut">
              <a:rPr lang="hr-HR" smtClean="0"/>
              <a:t>14.9.2017.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781B-FE7D-4C64-86B6-FC65F8676D6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91250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DF3BB-127E-4A7E-A508-DC207D6F53A5}" type="datetimeFigureOut">
              <a:rPr lang="hr-HR" smtClean="0"/>
              <a:t>14.9.2017.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781B-FE7D-4C64-86B6-FC65F8676D6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35432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DF3BB-127E-4A7E-A508-DC207D6F53A5}" type="datetimeFigureOut">
              <a:rPr lang="hr-HR" smtClean="0"/>
              <a:t>14.9.2017.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781B-FE7D-4C64-86B6-FC65F8676D6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46386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DF3BB-127E-4A7E-A508-DC207D6F53A5}" type="datetimeFigureOut">
              <a:rPr lang="hr-HR" smtClean="0"/>
              <a:t>14.9.2017.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781B-FE7D-4C64-86B6-FC65F8676D6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66311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DF3BB-127E-4A7E-A508-DC207D6F53A5}" type="datetimeFigureOut">
              <a:rPr lang="hr-HR" smtClean="0"/>
              <a:t>14.9.2017.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781B-FE7D-4C64-86B6-FC65F8676D6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42545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DF3BB-127E-4A7E-A508-DC207D6F53A5}" type="datetimeFigureOut">
              <a:rPr lang="hr-HR" smtClean="0"/>
              <a:t>14.9.2017.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15781B-FE7D-4C64-86B6-FC65F8676D6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42663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openDmnd">
          <a:fgClr>
            <a:schemeClr val="accent6">
              <a:lumMod val="75000"/>
            </a:schemeClr>
          </a:fgClr>
          <a:bgClr>
            <a:srgbClr val="FFFF99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755576" y="1052736"/>
            <a:ext cx="7772400" cy="1470025"/>
          </a:xfrm>
        </p:spPr>
        <p:txBody>
          <a:bodyPr>
            <a:normAutofit/>
          </a:bodyPr>
          <a:lstStyle/>
          <a:p>
            <a:r>
              <a:rPr lang="hr-HR" b="1" dirty="0" smtClean="0"/>
              <a:t>Pitali smo učenike prvih razreda</a:t>
            </a:r>
            <a:endParaRPr lang="hr-HR" b="1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2276872"/>
            <a:ext cx="6400800" cy="3600400"/>
          </a:xfrm>
        </p:spPr>
        <p:txBody>
          <a:bodyPr>
            <a:normAutofit fontScale="85000" lnSpcReduction="10000"/>
          </a:bodyPr>
          <a:lstStyle/>
          <a:p>
            <a:r>
              <a:rPr lang="hr-HR" b="1" dirty="0">
                <a:solidFill>
                  <a:schemeClr val="tx1"/>
                </a:solidFill>
              </a:rPr>
              <a:t>Raduješ li se srednjoj školi?</a:t>
            </a:r>
          </a:p>
          <a:p>
            <a:r>
              <a:rPr lang="hr-HR" b="1" dirty="0">
                <a:solidFill>
                  <a:schemeClr val="tx1"/>
                </a:solidFill>
              </a:rPr>
              <a:t>Zašto si odabrao/odabrala baš Prometnu školu i ovaj smjer?</a:t>
            </a:r>
          </a:p>
          <a:p>
            <a:r>
              <a:rPr lang="hr-HR" b="1" dirty="0">
                <a:solidFill>
                  <a:schemeClr val="tx1"/>
                </a:solidFill>
              </a:rPr>
              <a:t> Imaš li već neke prijatelje ili poznanike u školi?</a:t>
            </a:r>
          </a:p>
          <a:p>
            <a:r>
              <a:rPr lang="hr-HR" b="1" dirty="0">
                <a:solidFill>
                  <a:schemeClr val="tx1"/>
                </a:solidFill>
              </a:rPr>
              <a:t>Što si dobro čuo/čula o </a:t>
            </a:r>
            <a:r>
              <a:rPr lang="hr-HR" b="1" dirty="0" smtClean="0">
                <a:solidFill>
                  <a:schemeClr val="tx1"/>
                </a:solidFill>
              </a:rPr>
              <a:t>njoj?</a:t>
            </a:r>
            <a:endParaRPr lang="hr-HR" b="1" dirty="0">
              <a:solidFill>
                <a:schemeClr val="tx1"/>
              </a:solidFill>
            </a:endParaRPr>
          </a:p>
          <a:p>
            <a:r>
              <a:rPr lang="hr-HR" b="1" dirty="0">
                <a:solidFill>
                  <a:schemeClr val="tx1"/>
                </a:solidFill>
              </a:rPr>
              <a:t>Imaš li kakva očekivanja od srednje škole?</a:t>
            </a:r>
          </a:p>
          <a:p>
            <a:r>
              <a:rPr lang="hr-HR" b="1" dirty="0">
                <a:solidFill>
                  <a:schemeClr val="tx1"/>
                </a:solidFill>
              </a:rPr>
              <a:t>Bojiš li se obveza koje te čekaju?</a:t>
            </a:r>
          </a:p>
          <a:p>
            <a:endParaRPr lang="hr-HR" dirty="0"/>
          </a:p>
        </p:txBody>
      </p:sp>
      <p:pic>
        <p:nvPicPr>
          <p:cNvPr id="1026" name="Picture 2" descr="Slikovni rezultat za ca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10889" y="1360966"/>
            <a:ext cx="216024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likovni rezultat za school suppli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16632"/>
            <a:ext cx="1306116" cy="1400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ovezana slik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-190763"/>
            <a:ext cx="2036922" cy="2612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4890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18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6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162" tmFilter="0, 0; 0.125,0.2665; 0.25,0.4; 0.375,0.465; 0.5,0.5;  0.625,0.535; 0.75,0.6; 0.875,0.7335; 1,1">
                                          <p:stCondLst>
                                            <p:cond delay="116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81" tmFilter="0, 0; 0.125,0.2665; 0.25,0.4; 0.375,0.465; 0.5,0.5;  0.625,0.535; 0.75,0.6; 0.875,0.7335; 1,1">
                                          <p:stCondLst>
                                            <p:cond delay="231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87" tmFilter="0, 0; 0.125,0.2665; 0.25,0.4; 0.375,0.465; 0.5,0.5;  0.625,0.535; 0.75,0.6; 0.875,0.7335; 1,1">
                                          <p:stCondLst>
                                            <p:cond delay="289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46">
                                          <p:stCondLst>
                                            <p:cond delay="113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90" decel="50000">
                                          <p:stCondLst>
                                            <p:cond delay="118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46">
                                          <p:stCondLst>
                                            <p:cond delay="229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90" decel="50000">
                                          <p:stCondLst>
                                            <p:cond delay="23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46">
                                          <p:stCondLst>
                                            <p:cond delay="287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90" decel="50000">
                                          <p:stCondLst>
                                            <p:cond delay="291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46">
                                          <p:stCondLst>
                                            <p:cond delay="31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90" decel="50000">
                                          <p:stCondLst>
                                            <p:cond delay="321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750"/>
                            </p:stCondLst>
                            <p:childTnLst>
                              <p:par>
                                <p:cTn id="2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00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500"/>
                            </p:stCondLst>
                            <p:childTnLst>
                              <p:par>
                                <p:cTn id="42" presetID="27" presetClass="emph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" dur="750" autoRev="1" fill="remov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4" dur="750" autoRev="1" fill="remov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5" dur="750" autoRev="1" fill="remov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750" autoRev="1" fill="remov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2000"/>
                            </p:stCondLst>
                            <p:childTnLst>
                              <p:par>
                                <p:cTn id="4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3000"/>
                            </p:stCondLst>
                            <p:childTnLst>
                              <p:par>
                                <p:cTn id="5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0"/>
                            </p:stCondLst>
                            <p:childTnLst>
                              <p:par>
                                <p:cTn id="6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719 0.06551 C 0.07153 0.06713 0.07865 0.06875 0.08264 0.07199 C 0.08907 0.07709 0.0948 0.08264 0.10191 0.08611 C 0.10452 0.09121 0.10903 0.09329 0.1125 0.09769 C 0.11372 0.10116 0.11563 0.10417 0.11632 0.10787 C 0.11702 0.11088 0.11823 0.1169 0.11823 0.11713 C 0.11736 0.13056 0.11511 0.15949 0.10573 0.16806 C 0.10243 0.17477 0.10486 0.17084 0.09792 0.17709 C 0.09601 0.17871 0.09219 0.18218 0.09219 0.18241 C 0.08733 0.1919 0.08993 0.1875 0.08455 0.19514 C 0.08177 0.2051 0.08629 0.19074 0.07969 0.20394 C 0.07865 0.20602 0.07761 0.21158 0.07691 0.21436 C 0.07726 0.21806 0.07657 0.22223 0.07778 0.2257 C 0.08004 0.23218 0.09132 0.24375 0.09601 0.2463 C 0.09983 0.25417 0.10677 0.26111 0.11337 0.26436 C 0.12223 0.27361 0.12934 0.28264 0.14046 0.28727 C 0.14723 0.29445 0.15261 0.29746 0.16146 0.29885 C 0.17414 0.30348 0.18438 0.30648 0.19792 0.30787 C 0.20105 0.31181 0.20452 0.31273 0.20764 0.3169 C 0.20921 0.32385 0.21164 0.33033 0.21337 0.33727 C 0.21285 0.34954 0.21233 0.36181 0.20851 0.37315 C 0.2073 0.37662 0.20608 0.3801 0.20469 0.38357 C 0.20365 0.38635 0.20087 0.39121 0.20087 0.39144 C 0.19966 0.39885 0.19914 0.40486 0.19514 0.41042 C 0.19323 0.42014 0.1908 0.42986 0.18941 0.43982 C 0.18889 0.45371 0.18542 0.4801 0.18941 0.49514 C 0.19098 0.50926 0.19514 0.51968 0.2 0.53218 C 0.20052 0.53357 0.20174 0.53357 0.20278 0.53473 C 0.20452 0.53704 0.20625 0.54098 0.20764 0.54375 C 0.20938 0.55139 0.21441 0.55463 0.2191 0.55903 C 0.22344 0.5632 0.22865 0.57037 0.23264 0.5757 C 0.23872 0.5838 0.24705 0.59375 0.25191 0.60278 C 0.25278 0.6044 0.25296 0.60648 0.25382 0.60787 C 0.25799 0.61482 0.26511 0.61644 0.27014 0.62199 C 0.27483 0.62686 0.27882 0.6338 0.28351 0.63866 C 0.2882 0.64329 0.29202 0.64422 0.29705 0.64769 C 0.30938 0.65602 0.32153 0.66736 0.33455 0.67315 C 0.34375 0.68264 0.3533 0.68287 0.36441 0.68473 C 0.36945 0.68727 0.37292 0.6875 0.37882 0.68866 C 0.38768 0.69352 0.39618 0.69653 0.40573 0.69885 C 0.41754 0.70533 0.43056 0.69792 0.44219 0.69375 C 0.44323 0.69283 0.44427 0.69236 0.44514 0.69121 C 0.44601 0.69005 0.44618 0.6882 0.44705 0.68727 C 0.44896 0.68496 0.45174 0.68426 0.45382 0.68218 C 0.46337 0.67153 0.45018 0.68426 0.45955 0.6757 C 0.46737 0.66042 0.45504 0.68357 0.46441 0.66945 C 0.47362 0.65556 0.47518 0.64537 0.49028 0.64236 C 0.4974 0.64283 0.50452 0.64236 0.51146 0.64375 C 0.51493 0.64445 0.51789 0.64723 0.52101 0.64885 C 0.52743 0.65232 0.5349 0.65209 0.54132 0.65533 C 0.54584 0.65764 0.55 0.66111 0.55469 0.66297 C 0.56129 0.66968 0.56789 0.67639 0.57587 0.67963 C 0.58924 0.69352 0.60382 0.70162 0.62014 0.70648 C 0.62934 0.70602 0.63872 0.70648 0.64792 0.70533 C 0.65504 0.70463 0.65868 0.69398 0.66528 0.69121 C 0.67309 0.68079 0.66962 0.68519 0.675 0.67848 C 0.67639 0.67662 0.67917 0.67639 0.68073 0.67454 C 0.68403 0.67084 0.68525 0.66736 0.68941 0.66551 C 0.69618 0.65625 0.70365 0.64931 0.71337 0.64769 C 0.72205 0.64352 0.73021 0.63959 0.73941 0.63866 C 0.75313 0.63959 0.7573 0.64167 0.7691 0.64514 C 0.77362 0.64815 0.77778 0.64885 0.78264 0.65023 C 0.78941 0.65718 0.79723 0.66042 0.80469 0.66551 C 0.81372 0.67153 0.82118 0.67778 0.8316 0.67963 C 0.83976 0.68264 0.8474 0.68519 0.85573 0.68727 C 0.86476 0.69329 0.875 0.69422 0.88455 0.69769 C 0.8915 0.70023 0.8974 0.70278 0.90469 0.70394 C 0.9191 0.70926 0.93195 0.70741 0.94705 0.70648 C 0.94879 0.70486 0.95105 0.7044 0.95278 0.70278 C 0.95643 0.69954 0.95834 0.6963 0.9625 0.69375 C 0.97049 0.68241 0.98177 0.67385 0.99219 0.6669 C 0.99427 0.66551 0.99532 0.66204 0.99705 0.66042 C 1.00139 0.65602 1.00504 0.65394 1.00851 0.64769 C 1.01059 0.6375 1.01823 0.62385 1.025 0.61806 C 1.02622 0.61297 1.0283 0.61088 1.0316 0.60787 C 1.03316 0.60463 1.04132 0.59121 1.0441 0.58866 C 1.04566 0.58287 1.04827 0.57824 1.05087 0.57315 C 1.05209 0.57061 1.05469 0.5676 1.05469 0.56436 " pathEditMode="relative" rAng="0" ptsTypes="fffffffffffffffffffffffffffffffffffffffffffffffffffffffffffffffffffffffffffffA">
                                      <p:cBhvr>
                                        <p:cTn id="7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375" y="32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7000"/>
                            </p:stCondLst>
                            <p:childTnLst>
                              <p:par>
                                <p:cTn id="7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hr-HR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Izjave učenika:</a:t>
            </a:r>
            <a:endParaRPr lang="hr-HR" dirty="0"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124744"/>
            <a:ext cx="4038600" cy="5001419"/>
          </a:xfrm>
        </p:spPr>
        <p:txBody>
          <a:bodyPr/>
          <a:lstStyle/>
          <a:p>
            <a:r>
              <a:rPr lang="hr-HR" b="1" dirty="0"/>
              <a:t>Mateo </a:t>
            </a:r>
            <a:r>
              <a:rPr lang="hr-HR" b="1" dirty="0" err="1"/>
              <a:t>Vičević</a:t>
            </a:r>
            <a:r>
              <a:rPr lang="hr-HR" b="1" dirty="0"/>
              <a:t> (</a:t>
            </a:r>
            <a:r>
              <a:rPr lang="hr-HR" b="1" dirty="0" smtClean="0"/>
              <a:t>1. V</a:t>
            </a:r>
            <a:r>
              <a:rPr lang="hr-HR" b="1" dirty="0"/>
              <a:t>) </a:t>
            </a:r>
            <a:r>
              <a:rPr lang="hr-HR" dirty="0"/>
              <a:t>rekao nam je da se raduje srednjoj školi, a odabrao ju je jer zna da su vozači dobro plaćeni. Ne boji se obveza koje ga čekaju, a čuo je da škola ima dobre i vrijedne profesore i druge djelatnike. </a:t>
            </a:r>
          </a:p>
          <a:p>
            <a:endParaRPr lang="hr-HR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124744"/>
            <a:ext cx="4038600" cy="5001419"/>
          </a:xfrm>
        </p:spPr>
        <p:txBody>
          <a:bodyPr/>
          <a:lstStyle/>
          <a:p>
            <a:r>
              <a:rPr lang="hr-HR" b="1" dirty="0"/>
              <a:t>Antonio </a:t>
            </a:r>
            <a:r>
              <a:rPr lang="hr-HR" b="1" dirty="0" err="1"/>
              <a:t>Nimac</a:t>
            </a:r>
            <a:r>
              <a:rPr lang="hr-HR" dirty="0"/>
              <a:t> </a:t>
            </a:r>
            <a:r>
              <a:rPr lang="hr-HR" b="1" dirty="0"/>
              <a:t>(1</a:t>
            </a:r>
            <a:r>
              <a:rPr lang="hr-HR" b="1" dirty="0" smtClean="0"/>
              <a:t>. TC</a:t>
            </a:r>
            <a:r>
              <a:rPr lang="hr-HR" b="1" dirty="0"/>
              <a:t>)</a:t>
            </a:r>
            <a:r>
              <a:rPr lang="hr-HR" dirty="0"/>
              <a:t> slično razmišlja: raduje se školi prije svega jer će upoznati nove </a:t>
            </a:r>
            <a:r>
              <a:rPr lang="hr-HR" dirty="0" smtClean="0"/>
              <a:t>prijatelje</a:t>
            </a:r>
            <a:r>
              <a:rPr lang="hr-HR" dirty="0"/>
              <a:t>. Čuo je da je PŠ jako dobra i tražena škola. Antonio se za razliku od Matea  boji obveza koje ga čekaju.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245733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000"/>
                            </p:stCondLst>
                            <p:childTnLst>
                              <p:par>
                                <p:cTn id="1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576064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4929411"/>
          </a:xfrm>
        </p:spPr>
        <p:txBody>
          <a:bodyPr/>
          <a:lstStyle/>
          <a:p>
            <a:r>
              <a:rPr lang="hr-HR" b="1" dirty="0"/>
              <a:t>Luka Novaković (</a:t>
            </a:r>
            <a:r>
              <a:rPr lang="hr-HR" b="1" dirty="0" smtClean="0"/>
              <a:t>1. </a:t>
            </a:r>
            <a:r>
              <a:rPr lang="hr-HR" b="1" dirty="0"/>
              <a:t>V) </a:t>
            </a:r>
            <a:r>
              <a:rPr lang="hr-HR" dirty="0"/>
              <a:t>se ne raduje srednjoj školi, ništa nije čuo o njoj i nema nekih očekivanja, no upisao ju </a:t>
            </a:r>
            <a:r>
              <a:rPr lang="hr-HR" dirty="0" smtClean="0"/>
              <a:t>je </a:t>
            </a:r>
            <a:r>
              <a:rPr lang="hr-HR" dirty="0"/>
              <a:t>zbog prijatelja. </a:t>
            </a:r>
          </a:p>
          <a:p>
            <a:endParaRPr lang="hr-HR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4929411"/>
          </a:xfrm>
        </p:spPr>
        <p:txBody>
          <a:bodyPr/>
          <a:lstStyle/>
          <a:p>
            <a:r>
              <a:rPr lang="hr-HR" b="1" dirty="0"/>
              <a:t>Deanu </a:t>
            </a:r>
            <a:r>
              <a:rPr lang="hr-HR" b="1" dirty="0" err="1"/>
              <a:t>Pičuljanu</a:t>
            </a:r>
            <a:r>
              <a:rPr lang="hr-HR" b="1" dirty="0"/>
              <a:t> (</a:t>
            </a:r>
            <a:r>
              <a:rPr lang="hr-HR" b="1" dirty="0" smtClean="0"/>
              <a:t>1. </a:t>
            </a:r>
            <a:r>
              <a:rPr lang="hr-HR" b="1" dirty="0"/>
              <a:t>TC)</a:t>
            </a:r>
            <a:r>
              <a:rPr lang="hr-HR" dirty="0"/>
              <a:t> školu su preporučili roditelji koji su također završili ovaj smjer. O našoj je školi čuo da je lagana i zanimljiva.</a:t>
            </a:r>
          </a:p>
          <a:p>
            <a:endParaRPr lang="hr-HR" dirty="0"/>
          </a:p>
        </p:txBody>
      </p:sp>
      <p:pic>
        <p:nvPicPr>
          <p:cNvPr id="2050" name="Picture 2" descr="Slikovni rezultat za school suppli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149080"/>
            <a:ext cx="2857500" cy="225742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likovni rezultat za parent yelling at ki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005064"/>
            <a:ext cx="2787406" cy="230425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114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25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25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25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576064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340768"/>
            <a:ext cx="4038600" cy="4785395"/>
          </a:xfrm>
        </p:spPr>
        <p:txBody>
          <a:bodyPr/>
          <a:lstStyle/>
          <a:p>
            <a:r>
              <a:rPr lang="hr-HR" b="1" dirty="0"/>
              <a:t>Marko </a:t>
            </a:r>
            <a:r>
              <a:rPr lang="hr-HR" b="1" dirty="0" err="1"/>
              <a:t>Pikec</a:t>
            </a:r>
            <a:r>
              <a:rPr lang="hr-HR" dirty="0"/>
              <a:t> </a:t>
            </a:r>
            <a:r>
              <a:rPr lang="hr-HR" b="1" dirty="0"/>
              <a:t>(1. TC)</a:t>
            </a:r>
            <a:r>
              <a:rPr lang="hr-HR" dirty="0"/>
              <a:t> je na pitanje boji li se obveza odgovorio da se boji i to jako. Čuo je da je škola kvalitetna, smjer mu se sviđa i raduje se novim prijateljima.</a:t>
            </a:r>
          </a:p>
          <a:p>
            <a:endParaRPr lang="hr-HR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0" y="1340768"/>
            <a:ext cx="4038600" cy="4752528"/>
          </a:xfrm>
        </p:spPr>
        <p:txBody>
          <a:bodyPr/>
          <a:lstStyle/>
          <a:p>
            <a:r>
              <a:rPr lang="hr-HR" b="1" dirty="0"/>
              <a:t>Goran Đurić</a:t>
            </a:r>
            <a:r>
              <a:rPr lang="hr-HR" dirty="0"/>
              <a:t> </a:t>
            </a:r>
            <a:r>
              <a:rPr lang="hr-HR" b="1" dirty="0"/>
              <a:t>(1</a:t>
            </a:r>
            <a:r>
              <a:rPr lang="hr-HR" b="1" dirty="0" smtClean="0"/>
              <a:t>. V</a:t>
            </a:r>
            <a:r>
              <a:rPr lang="hr-HR" b="1" dirty="0"/>
              <a:t>)</a:t>
            </a:r>
            <a:r>
              <a:rPr lang="hr-HR" dirty="0"/>
              <a:t> već ima poznanike u školi, raduje se srednjoškolskom obrazovanju te je čuo da su profesori dobri. Njegova su očekivanja vrlo jasna: da se manje uči nego u osnovnoj i manje pišu zadaće.</a:t>
            </a:r>
          </a:p>
          <a:p>
            <a:endParaRPr lang="hr-HR" dirty="0"/>
          </a:p>
        </p:txBody>
      </p:sp>
      <p:pic>
        <p:nvPicPr>
          <p:cNvPr id="3078" name="Picture 6" descr="Slikovni rezultat za charlie brown frie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796" y="4581128"/>
            <a:ext cx="2088232" cy="208823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189394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720080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539552" y="1340768"/>
            <a:ext cx="4038600" cy="4785395"/>
          </a:xfrm>
        </p:spPr>
        <p:txBody>
          <a:bodyPr>
            <a:normAutofit fontScale="92500" lnSpcReduction="10000"/>
          </a:bodyPr>
          <a:lstStyle/>
          <a:p>
            <a:r>
              <a:rPr lang="hr-HR" b="1" dirty="0"/>
              <a:t>Sanjin </a:t>
            </a:r>
            <a:r>
              <a:rPr lang="hr-HR" b="1" dirty="0" err="1" smtClean="0"/>
              <a:t>Miškulin</a:t>
            </a:r>
            <a:r>
              <a:rPr lang="hr-HR" dirty="0" smtClean="0"/>
              <a:t> </a:t>
            </a:r>
            <a:r>
              <a:rPr lang="hr-HR" b="1" dirty="0"/>
              <a:t>(1</a:t>
            </a:r>
            <a:r>
              <a:rPr lang="hr-HR" b="1" dirty="0" smtClean="0"/>
              <a:t>. V</a:t>
            </a:r>
            <a:r>
              <a:rPr lang="hr-HR" b="1" dirty="0"/>
              <a:t>)</a:t>
            </a:r>
            <a:r>
              <a:rPr lang="hr-HR" dirty="0"/>
              <a:t> čuo je još jednu zanimljivost</a:t>
            </a:r>
            <a:r>
              <a:rPr lang="hr-HR" dirty="0" smtClean="0"/>
              <a:t>, a </a:t>
            </a:r>
            <a:r>
              <a:rPr lang="hr-HR" dirty="0"/>
              <a:t>ta je da ako sva tri razreda prođe s vrlo dobrim uspjehom, </a:t>
            </a:r>
            <a:r>
              <a:rPr lang="hr-HR" dirty="0" smtClean="0"/>
              <a:t>ima </a:t>
            </a:r>
            <a:r>
              <a:rPr lang="hr-HR" dirty="0"/>
              <a:t>mogućnost besplatnog polaganja </a:t>
            </a:r>
            <a:r>
              <a:rPr lang="hr-HR" dirty="0" smtClean="0"/>
              <a:t>B </a:t>
            </a:r>
            <a:r>
              <a:rPr lang="hr-HR" dirty="0"/>
              <a:t>i C kategorije. Sanjin je odabrao ovaj smjer jer voli kamione i sve u vezi prometa te želi postati profesionalni vozač.</a:t>
            </a:r>
          </a:p>
          <a:p>
            <a:endParaRPr lang="hr-HR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340768"/>
            <a:ext cx="4038600" cy="4785395"/>
          </a:xfrm>
        </p:spPr>
        <p:txBody>
          <a:bodyPr>
            <a:normAutofit fontScale="92500" lnSpcReduction="10000"/>
          </a:bodyPr>
          <a:lstStyle/>
          <a:p>
            <a:r>
              <a:rPr lang="hr-HR" b="1" dirty="0"/>
              <a:t>Ivan Puškarić (1</a:t>
            </a:r>
            <a:r>
              <a:rPr lang="hr-HR" b="1" dirty="0" smtClean="0"/>
              <a:t>. TC</a:t>
            </a:r>
            <a:r>
              <a:rPr lang="hr-HR" b="1" dirty="0"/>
              <a:t>)</a:t>
            </a:r>
            <a:r>
              <a:rPr lang="hr-HR" dirty="0"/>
              <a:t> pomalo se boji obveza koje ga čekaju jer još ne zna kakvi su predmeti i profesori. Nije ništa čuo o našoj školi, ali već  ima prijatelje koji su s njim u  učeničkom domu. Nakon što završi srednju, želi upisati fakultet i raditi u struci.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76631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4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500"/>
                            </p:stCondLst>
                            <p:childTnLst>
                              <p:par>
                                <p:cTn id="1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8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9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15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158" tmFilter="0, 0; 0.125,0.2665; 0.25,0.4; 0.375,0.465; 0.5,0.5;  0.625,0.535; 0.75,0.6; 0.875,0.7335; 1,1">
                                          <p:stCondLst>
                                            <p:cond delay="215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79" tmFilter="0, 0; 0.125,0.2665; 0.25,0.4; 0.375,0.465; 0.5,0.5;  0.625,0.535; 0.75,0.6; 0.875,0.7335; 1,1">
                                          <p:stCondLst>
                                            <p:cond delay="4303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33" tmFilter="0, 0; 0.125,0.2665; 0.25,0.4; 0.375,0.465; 0.5,0.5;  0.625,0.535; 0.75,0.6; 0.875,0.7335; 1,1">
                                          <p:stCondLst>
                                            <p:cond delay="538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85">
                                          <p:stCondLst>
                                            <p:cond delay="21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539" decel="50000">
                                          <p:stCondLst>
                                            <p:cond delay="2197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85">
                                          <p:stCondLst>
                                            <p:cond delay="42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539" decel="50000">
                                          <p:stCondLst>
                                            <p:cond delay="434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85">
                                          <p:stCondLst>
                                            <p:cond delay="533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539" decel="50000">
                                          <p:stCondLst>
                                            <p:cond delay="5421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85">
                                          <p:stCondLst>
                                            <p:cond delay="58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539" decel="50000">
                                          <p:stCondLst>
                                            <p:cond delay="5961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Confetti">
          <a:fgClr>
            <a:schemeClr val="accent6">
              <a:lumMod val="75000"/>
            </a:schemeClr>
          </a:fgClr>
          <a:bgClr>
            <a:schemeClr val="accent6">
              <a:lumMod val="60000"/>
              <a:lumOff val="4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2" name="Picture 16" descr="Slikovni rezultat za grilled chees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5263528"/>
            <a:ext cx="1616811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340768"/>
            <a:ext cx="4038600" cy="4785395"/>
          </a:xfrm>
        </p:spPr>
        <p:txBody>
          <a:bodyPr>
            <a:normAutofit lnSpcReduction="10000"/>
          </a:bodyPr>
          <a:lstStyle/>
          <a:p>
            <a:r>
              <a:rPr lang="hr-HR" b="1" dirty="0"/>
              <a:t>Dejan Vignjević (1</a:t>
            </a:r>
            <a:r>
              <a:rPr lang="hr-HR" b="1" dirty="0" smtClean="0"/>
              <a:t>. TC</a:t>
            </a:r>
            <a:r>
              <a:rPr lang="hr-HR" dirty="0"/>
              <a:t>) čuo je dobru stvar o našoj školi, a ta je </a:t>
            </a:r>
            <a:r>
              <a:rPr lang="hr-HR" dirty="0" smtClean="0"/>
              <a:t>da nakon </a:t>
            </a:r>
            <a:r>
              <a:rPr lang="hr-HR" dirty="0"/>
              <a:t>što </a:t>
            </a:r>
            <a:r>
              <a:rPr lang="hr-HR" dirty="0" smtClean="0"/>
              <a:t>je </a:t>
            </a:r>
            <a:r>
              <a:rPr lang="hr-HR" dirty="0"/>
              <a:t>završi može raditi više poslova. Nada se da će srednja škola biti lakša nego osnovna, raduje se što će štošta naučiti o prometu. Ne boji se obveza jer je spreman izvršavati svoje zadatke.</a:t>
            </a:r>
          </a:p>
          <a:p>
            <a:endParaRPr lang="hr-HR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484784"/>
            <a:ext cx="4038600" cy="4641379"/>
          </a:xfrm>
        </p:spPr>
        <p:txBody>
          <a:bodyPr>
            <a:normAutofit lnSpcReduction="10000"/>
          </a:bodyPr>
          <a:lstStyle/>
          <a:p>
            <a:r>
              <a:rPr lang="hr-HR" b="1" dirty="0"/>
              <a:t>Ante Mitrović</a:t>
            </a:r>
            <a:r>
              <a:rPr lang="hr-HR" dirty="0"/>
              <a:t> </a:t>
            </a:r>
            <a:r>
              <a:rPr lang="hr-HR" b="1" dirty="0"/>
              <a:t>(1</a:t>
            </a:r>
            <a:r>
              <a:rPr lang="hr-HR" b="1" dirty="0" smtClean="0"/>
              <a:t>. V</a:t>
            </a:r>
            <a:r>
              <a:rPr lang="hr-HR" b="1" dirty="0"/>
              <a:t>)</a:t>
            </a:r>
            <a:r>
              <a:rPr lang="hr-HR" dirty="0"/>
              <a:t> raduje se srednjoj školi i odabrao ju je jer je čuo da vozači imaju dobru plaću. Već ima neke poznanike u školi, ne boji se obveza koje ga čekaju, a naglasit ćemo ono najbolje što je čuo o našoj školi: ima jako dobrih toplih sendviča.</a:t>
            </a:r>
          </a:p>
          <a:p>
            <a:endParaRPr lang="hr-HR" dirty="0"/>
          </a:p>
        </p:txBody>
      </p:sp>
      <p:pic>
        <p:nvPicPr>
          <p:cNvPr id="4102" name="Picture 6" descr="Slikovni rezultat za dola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-875084"/>
            <a:ext cx="824880" cy="824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Slikovni rezultat za dola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4848" y="-770284"/>
            <a:ext cx="615280" cy="615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Slikovni rezultat za dola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9558" y="-811914"/>
            <a:ext cx="608856" cy="608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Slikovni rezultat za dola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0" y="-1107504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Slikovni rezultat za dola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4488" y="-664189"/>
            <a:ext cx="509185" cy="509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0969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25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2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2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500"/>
                            </p:stCondLst>
                            <p:childTnLst>
                              <p:par>
                                <p:cTn id="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7778E-6 -8.12167E-6 C 0.00069 0.00462 0.00173 0.00902 0.0019 0.01364 C 0.00242 0.03724 -0.00174 0.05713 -0.00556 0.0798 C -0.00678 0.08628 -0.00678 0.09206 -0.01112 0.09599 C -0.01251 0.10432 -0.01598 0.10825 -0.01876 0.11565 C -0.0191 0.1175 -0.0191 0.11912 -0.01962 0.12051 C -0.02014 0.12259 -0.02101 0.12398 -0.02153 0.12583 C -0.0224 0.12884 -0.02327 0.13555 -0.02327 0.13555 C -0.02414 0.1485 -0.02848 0.17094 -0.01876 0.17927 C -0.0158 0.18528 -0.01511 0.19199 -0.01216 0.198 C -0.01268 0.20818 -0.01233 0.21119 -0.01494 0.21905 " pathEditMode="relative" ptsTypes="ffffffffffA">
                                      <p:cBhvr>
                                        <p:cTn id="15" dur="75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58779E-6 C -0.00381 0.00416 -0.00781 0.00763 -0.01128 0.01226 C -0.01319 0.0148 -0.01336 0.01943 -0.01493 0.02244 C -0.01909 0.0303 -0.02465 0.03701 -0.02899 0.04488 C -0.0342 0.05413 -0.03767 0.065 -0.04392 0.07333 C -0.04513 0.07749 -0.04583 0.08096 -0.04774 0.08466 C -0.04895 0.0916 -0.05052 0.099 -0.05243 0.10571 C -0.05156 0.12029 -0.05173 0.14943 -0.04861 0.16054 C -0.04826 0.16354 -0.04861 0.16655 -0.04774 0.16933 C -0.04722 0.17071 -0.04496 0.17164 -0.04496 0.17164 " pathEditMode="relative" ptsTypes="fffffffffA">
                                      <p:cBhvr>
                                        <p:cTn id="19" dur="75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23" dur="75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84 0.00416 L 0.0092 0.16666 C 0.02118 0.24028 0.01094 0.3368 -0.00972 0.34305 L -0.05538 0.35648 " pathEditMode="relative" rAng="4666583" ptsTypes="FfFF">
                                      <p:cBhvr>
                                        <p:cTn id="27" dur="75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7" y="1761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4038600" cy="4857403"/>
          </a:xfrm>
        </p:spPr>
        <p:txBody>
          <a:bodyPr>
            <a:normAutofit fontScale="92500" lnSpcReduction="20000"/>
          </a:bodyPr>
          <a:lstStyle/>
          <a:p>
            <a:r>
              <a:rPr lang="hr-HR" b="1" dirty="0" err="1"/>
              <a:t>Tedi</a:t>
            </a:r>
            <a:r>
              <a:rPr lang="hr-HR" b="1" dirty="0"/>
              <a:t> Pamić (1</a:t>
            </a:r>
            <a:r>
              <a:rPr lang="hr-HR" b="1" dirty="0" smtClean="0"/>
              <a:t>. TC</a:t>
            </a:r>
            <a:r>
              <a:rPr lang="hr-HR" b="1" dirty="0"/>
              <a:t>)</a:t>
            </a:r>
            <a:r>
              <a:rPr lang="hr-HR" dirty="0"/>
              <a:t> odabrao je PŠ zato što voli promet i odmalena vozi motor. Sviđa mu se škola i prijatelji su dobri, iako ništa prije nije čuo o njoj. Ne boji se obveza jer ako uči, sve će mu biti lako.</a:t>
            </a:r>
          </a:p>
          <a:p>
            <a:endParaRPr lang="hr-HR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412776"/>
            <a:ext cx="4038600" cy="4713387"/>
          </a:xfrm>
        </p:spPr>
        <p:txBody>
          <a:bodyPr>
            <a:normAutofit fontScale="92500" lnSpcReduction="20000"/>
          </a:bodyPr>
          <a:lstStyle/>
          <a:p>
            <a:r>
              <a:rPr lang="hr-HR" b="1" dirty="0"/>
              <a:t>Ivan </a:t>
            </a:r>
            <a:r>
              <a:rPr lang="hr-HR" b="1" dirty="0" err="1" smtClean="0"/>
              <a:t>Paškvalić</a:t>
            </a:r>
            <a:r>
              <a:rPr lang="hr-HR" dirty="0" smtClean="0"/>
              <a:t> </a:t>
            </a:r>
            <a:r>
              <a:rPr lang="hr-HR" b="1" dirty="0"/>
              <a:t>(1</a:t>
            </a:r>
            <a:r>
              <a:rPr lang="hr-HR" b="1" dirty="0" smtClean="0"/>
              <a:t>. V</a:t>
            </a:r>
            <a:r>
              <a:rPr lang="hr-HR" b="1" dirty="0"/>
              <a:t>)</a:t>
            </a:r>
            <a:r>
              <a:rPr lang="hr-HR" dirty="0"/>
              <a:t> se baš i ne raduje srednjoj školi, ali s obzirom da ima prijatelje</a:t>
            </a:r>
            <a:r>
              <a:rPr lang="hr-HR" dirty="0" smtClean="0"/>
              <a:t>, da </a:t>
            </a:r>
            <a:r>
              <a:rPr lang="hr-HR" dirty="0"/>
              <a:t>voli kamione</a:t>
            </a:r>
            <a:r>
              <a:rPr lang="hr-HR" dirty="0" smtClean="0"/>
              <a:t>, da </a:t>
            </a:r>
            <a:r>
              <a:rPr lang="hr-HR" dirty="0"/>
              <a:t>je čuo </a:t>
            </a:r>
            <a:r>
              <a:rPr lang="hr-HR" dirty="0" smtClean="0"/>
              <a:t>sve dobro o profesorima, zanimljivo mu je sve </a:t>
            </a:r>
            <a:r>
              <a:rPr lang="hr-HR" dirty="0"/>
              <a:t>o prometu i s obzirom da </a:t>
            </a:r>
            <a:r>
              <a:rPr lang="hr-HR" dirty="0" smtClean="0"/>
              <a:t>očekuje </a:t>
            </a:r>
            <a:r>
              <a:rPr lang="hr-HR" dirty="0" smtClean="0"/>
              <a:t>zabavu, </a:t>
            </a:r>
            <a:r>
              <a:rPr lang="hr-HR" dirty="0"/>
              <a:t>vjerujemo da će s vremenom promijeniti mišljenje i radovati se srednjoškolskom obrazovanju.</a:t>
            </a:r>
          </a:p>
          <a:p>
            <a:endParaRPr lang="hr-HR" dirty="0"/>
          </a:p>
        </p:txBody>
      </p:sp>
      <p:pic>
        <p:nvPicPr>
          <p:cNvPr id="5122" name="Picture 2" descr="Slikovni rezultat za motorcycl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00808" y="1772816"/>
            <a:ext cx="2633508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Slikovni rezultat za truc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7953" y="363815"/>
            <a:ext cx="2551692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Slikovni rezultat za crash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024768"/>
            <a:ext cx="2448272" cy="2428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035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202 0.08727 C 0.09584 0.09467 0.09914 0.09259 0.10643 0.09352 C 0.12136 0.10347 0.14098 0.10301 0.15712 0.10648 C 0.16737 0.11296 0.17553 0.12338 0.18421 0.13217 C 0.18681 0.1375 0.18768 0.14004 0.19098 0.1449 C 0.19254 0.14768 0.19671 0.15254 0.19671 0.15277 C 0.20035 0.16666 0.19983 0.18194 0.20348 0.19606 C 0.2099 0.22222 0.21789 0.24722 0.22952 0.2706 C 0.23438 0.28055 0.23438 0.27708 0.24098 0.28588 C 0.24271 0.28819 0.24462 0.29583 0.24584 0.29745 C 0.2533 0.30949 0.27726 0.33379 0.28612 0.33981 C 0.28924 0.34189 0.29289 0.34328 0.29584 0.34606 C 0.30226 0.35208 0.30747 0.35995 0.31407 0.36551 C 0.32049 0.37106 0.32674 0.37662 0.33316 0.38217 C 0.34167 0.38935 0.34948 0.39051 0.35834 0.39606 C 0.37553 0.40717 0.39289 0.42129 0.41025 0.43333 C 0.41494 0.43657 0.42066 0.43564 0.42553 0.43727 C 0.45018 0.44467 0.47396 0.45416 0.49879 0.46018 C 0.51042 0.46666 0.52084 0.46805 0.53334 0.46921 C 0.57101 0.48727 0.61337 0.47824 0.65157 0.46551 C 0.67709 0.45694 0.7033 0.45069 0.72952 0.44236 C 0.76737 0.43009 0.80539 0.41389 0.8448 0.40902 C 0.8481 0.4074 0.85157 0.40532 0.85539 0.40393 C 0.85834 0.40277 0.86181 0.40277 0.86511 0.40139 C 0.87691 0.39583 0.89132 0.38634 0.90261 0.37824 C 0.90834 0.37384 0.91025 0.36921 0.91598 0.36412 C 0.93178 0.34977 0.94619 0.33402 0.96025 0.31666 C 0.96823 0.30671 0.97952 0.29861 0.98629 0.28727 C 0.99514 0.27268 0.99775 0.25671 1.00643 0.24236 C 1.025 0.21111 1.04393 0.18102 1.0507 0.14097 C 1.05105 0.13703 1.05105 0.13333 1.05139 0.12939 C 1.05226 0.12245 1.05452 0.10902 1.05452 0.10926 C 1.05782 0.05648 1.06094 0.00416 1.05452 -0.04861 C 1.05226 -0.06551 1.05296 -0.08982 1.04653 -0.1051 C 1.04566 -0.11389 1.04306 -0.11922 1.04011 -0.12686 C 1.02761 -0.15764 1.01546 -0.16042 0.99271 -0.17686 C 0.97796 -0.1875 0.9625 -0.19699 0.94775 -0.20764 C 0.94202 -0.21158 0.9356 -0.21088 0.92952 -0.21273 C 0.9 -0.22223 0.88525 -0.22454 0.85348 -0.2257 C 0.80313 -0.22454 0.75608 -0.2257 0.7073 -0.21922 C 0.69358 -0.21459 0.70226 -0.21713 0.68143 -0.21412 C 0.67813 -0.21366 0.67171 -0.21273 0.67171 -0.2125 C 0.64705 -0.20324 0.66893 -0.21088 0.61025 -0.20903 C 0.57639 -0.20787 0.50921 -0.2051 0.50921 -0.20486 C 0.47761 -0.20162 0.45105 -0.19815 0.41893 -0.19746 C 0.39914 -0.19561 0.38125 -0.19306 0.36112 -0.19236 C 0.34132 -0.18982 0.32136 -0.18588 0.30157 -0.18195 C 0.29115 -0.17986 0.29219 -0.17801 0.28334 -0.17431 C 0.27344 -0.17014 0.26268 -0.16806 0.25348 -0.16412 C 0.24497 -0.15579 0.24271 -0.14746 0.24098 -0.13449 C 0.24202 -0.10973 0.24202 -0.08473 0.25244 -0.06412 C 0.26389 -0.01065 0.29584 0.01643 0.32848 0.04606 C 0.33525 0.05254 0.3625 0.06435 0.36893 0.06805 C 0.37657 0.07245 0.38299 0.08078 0.3908 0.08333 C 0.41737 0.09213 0.46459 0.09398 0.49202 0.09606 C 0.55105 0.09444 0.58612 0.09398 0.63907 0.07939 C 0.66112 0.05532 0.63941 0.07523 0.67639 0.05764 C 0.68698 0.05254 0.69671 0.04467 0.7073 0.03981 C 0.71511 0.03611 0.72344 0.03564 0.73125 0.03217 C 0.75452 0.02222 0.77726 0.00648 0.80139 0.00254 C 0.80799 0.00023 0.81407 -0.00139 0.82084 -0.00255 C 0.86893 3.33333E-6 0.90035 -0.00278 0.94202 0.0206 C 0.95521 0.02801 0.96598 0.03889 0.97761 0.05 C 0.98212 0.05416 0.9882 0.06666 0.9882 0.06689 C 0.99514 0.08865 0.99132 0.07893 0.99879 0.09606 C 1.00487 0.125 1.00521 0.15555 1.01025 0.18472 C 1.00903 0.20486 1.0099 0.225 1.00712 0.2449 C 1.00643 0.25 0.99584 0.28125 0.99202 0.28842 C 0.96789 0.33287 0.93247 0.37777 0.89011 0.38588 C 0.86441 0.39722 0.83855 0.39051 0.81216 0.38472 C 0.78073 0.36759 0.74862 0.36018 0.7198 0.33727 C 0.71146 0.33078 0.70296 0.32777 0.69775 0.31666 C 0.67587 0.27361 0.66181 0.23264 0.64775 0.18472 C 0.63872 0.15463 0.63577 0.12384 0.62466 0.0949 C 0.61858 0.07916 0.60921 0.06111 0.60053 0.04745 C 0.5981 0.04398 0.5948 0.04213 0.59289 0.03842 C 0.58299 0.02152 0.5724 -0.01227 0.55921 -0.02431 C 0.55261 -0.03033 0.54653 -0.03936 0.53889 -0.04352 C 0.53125 -0.04792 0.52292 -0.05093 0.51511 -0.0551 C 0.5125 -0.05648 0.51094 -0.06042 0.50834 -0.06158 C 0.50435 -0.06343 0.48924 -0.06482 0.48403 -0.06528 C 0.44185 -0.08033 0.46962 -0.07385 0.39966 -0.06783 C 0.3573 -0.05417 0.31598 -0.03519 0.28039 -0.00116 C 0.27344 0.00555 0.26858 0.01574 0.26268 0.0243 C 0.25487 0.03703 0.25261 0.06412 0.24584 0.07824 C 0.24393 0.09166 0.24341 0.10509 0.23994 0.11805 C 0.23803 0.1368 0.23438 0.15486 0.23143 0.17314 C 0.22813 0.23541 0.22205 0.30833 0.24653 0.36551 C 0.24792 0.37569 0.25157 0.3868 0.25643 0.3949 C 0.25747 0.39977 0.25886 0.40254 0.26112 0.40648 C 0.2625 0.40926 0.26494 0.41203 0.26598 0.41551 C 0.26615 0.41666 0.26632 0.41805 0.26685 0.41921 C 0.27084 0.42615 0.27066 0.42314 0.27553 0.42824 C 0.28178 0.43472 0.28577 0.43819 0.29393 0.43981 C 0.3033 0.43889 0.31407 0.43958 0.32257 0.43333 " pathEditMode="relative" rAng="0" ptsTypes="ffffffffffffffffffffffffffffffffffffffffffffffffffffffffffffffffffffffffffffffffffffffffffffffA">
                                      <p:cBhvr>
                                        <p:cTn id="10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438" y="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000"/>
                            </p:stCondLst>
                            <p:childTnLst>
                              <p:par>
                                <p:cTn id="1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4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22222E-6 C -0.01146 -0.00232 -0.01788 -0.01389 -0.02778 -0.01922 C -0.03177 -0.02454 -0.03681 -0.02547 -0.04219 -0.02686 C -0.04636 -0.02778 -0.05469 -0.0294 -0.05469 -0.0294 C -0.08142 -0.04098 -0.11702 -0.04653 -0.1375 -0.01922 C -0.14427 0.01134 -0.13854 0.03726 -0.13264 0.06551 C -0.1316 0.075 -0.13056 0.08611 -0.12778 0.0949 C -0.12413 0.10648 -0.11823 0.11782 -0.11441 0.12939 C -0.11285 0.13426 -0.11285 0.13819 -0.11059 0.14236 C -0.10313 0.15601 -0.09236 0.16527 -0.08264 0.17569 C -0.07622 0.1824 -0.07795 0.18402 -0.07101 0.18981 C -0.06458 0.19514 -0.05729 0.19861 -0.05087 0.20393 C -0.03976 0.21342 -0.02778 0.22152 -0.01632 0.23078 C -0.01233 0.23402 -0.00747 0.23703 -0.00382 0.24097 C -0.00174 0.24328 0.00191 0.24884 0.00191 0.24884 C 0.00417 0.25717 0.00937 0.2625 0.01354 0.26921 C 0.01545 0.27754 0.01285 0.26898 0.01736 0.27569 C 0.01944 0.27893 0.02309 0.28588 0.02309 0.28588 C 0.02621 0.29745 0.02257 0.30671 0.01736 0.31666 C 0.01493 0.32152 0.0125 0.32639 0.00972 0.33078 C 0.00746 0.33449 0.00312 0.33657 5.55556E-7 0.33842 C -0.0099 0.34421 -0.01927 0.34745 -0.02969 0.35139 C -0.04445 0.35069 -0.12899 0.36134 -0.16632 0.33726 C -0.1724 0.32615 -0.16493 0.33819 -0.17778 0.32569 C -0.18195 0.32176 -0.19514 0.30439 -0.19809 0.3 C -0.21979 0.26713 -0.2434 0.23032 -0.27101 0.20648 C -0.27483 0.19953 -0.27969 0.19351 -0.28264 0.18588 C -0.28507 0.17916 -0.28646 0.17176 -0.28941 0.16551 C -0.29445 0.15463 -0.30017 0.14629 -0.30469 0.13472 C -0.30642 0.13009 -0.30747 0.125 -0.30955 0.1206 C -0.32136 0.09583 -0.3375 0.07546 -0.35 0.05139 C -0.35399 0.04351 -0.35938 0.03703 -0.36337 0.02939 C -0.37083 0.01527 -0.36267 0.02801 -0.36823 0.01551 C -0.37674 -0.00348 -0.39167 -0.01598 -0.40469 -0.02824 C -0.42136 -0.04399 -0.43785 -0.06528 -0.45851 -0.07176 C -0.48698 -0.08079 -0.51511 -0.09352 -0.5441 -0.09861 C -0.56441 -0.10718 -0.58333 -0.10093 -0.60382 -0.09746 C -0.60695 -0.09584 -0.61007 -0.09352 -0.61337 -0.09236 C -0.62031 -0.09005 -0.63455 -0.08727 -0.63455 -0.08727 C -0.64827 -0.08033 -0.66042 -0.07454 -0.67309 -0.06158 C -0.67691 -0.05764 -0.68038 -0.05324 -0.68455 -0.05 C -0.69583 -0.04098 -0.70851 -0.03519 -0.7191 -0.02431 C -0.73646 -0.00672 -0.74583 0.01666 -0.7566 0.04097 C -0.75747 0.04791 -0.75764 0.05092 -0.76059 0.05648 C -0.76146 0.06458 -0.7625 0.07176 -0.76441 0.07939 C -0.76372 0.10902 -0.76354 0.13842 -0.7625 0.16805 C -0.76163 0.18981 -0.75382 0.21134 -0.75 0.23217 C -0.74705 0.24838 -0.74566 0.26643 -0.74132 0.28217 C -0.73142 0.31759 -0.70382 0.34768 -0.6875 0.37685 C -0.68455 0.38194 -0.68195 0.3875 -0.67882 0.39236 C -0.67517 0.39791 -0.67066 0.40208 -0.66719 0.40764 C -0.64948 0.43657 -0.66615 0.41759 -0.64809 0.43981 C -0.63316 0.4581 -0.61545 0.47152 -0.6 0.48842 C -0.59705 0.49166 -0.59549 0.49722 -0.59219 0.5 C -0.58264 0.50833 -0.57049 0.51041 -0.56059 0.51805 C -0.54479 0.53009 -0.53125 0.54791 -0.51441 0.55764 C -0.49618 0.56805 -0.47309 0.57314 -0.45382 0.57939 C -0.43142 0.5868 -0.41059 0.5956 -0.3875 0.59745 C -0.35486 0.60439 -0.32778 0.60208 -0.29323 0.60139 C -0.26111 0.5868 -0.25833 0.55416 -0.24705 0.51666 C -0.24254 0.50185 -0.23715 0.48796 -0.23264 0.47314 C -0.23142 0.46041 -0.22813 0.44953 -0.22587 0.43726 C -0.22361 0.42546 -0.22327 0.41342 -0.22205 0.40139 C -0.22274 0.38472 -0.22292 0.36805 -0.22396 0.35139 C -0.22552 0.32777 -0.23976 0.30463 -0.2566 0.29745 C -0.27622 0.28912 -0.25486 0.30046 -0.27309 0.29236 C -0.28872 0.28541 -0.30417 0.28217 -0.32014 0.27685 C -0.33976 0.27847 -0.35469 0.27754 -0.37309 0.28472 C -0.3849 0.28935 -0.39549 0.29652 -0.40764 0.29884 C -0.43142 0.31481 -0.45122 0.33842 -0.47101 0.36157 C -0.48021 0.37222 -0.48958 0.3831 -0.49896 0.39351 C -0.50104 0.39583 -0.50382 0.39722 -0.50573 0.4 C -0.51129 0.4081 -0.51597 0.41713 -0.52101 0.42569 C -0.5257 0.43333 -0.53333 0.4368 -0.53941 0.44236 C -0.54983 0.45185 -0.56094 0.46389 -0.57101 0.4743 C -0.58073 0.48449 -0.58924 0.4956 -0.59896 0.50509 C -0.60261 0.50856 -0.60295 0.51342 -0.6066 0.51666 C -0.60851 0.5206 -0.61007 0.52592 -0.6125 0.52939 C -0.61823 0.53726 -0.62778 0.53958 -0.63455 0.5449 C -0.6408 0.54976 -0.6467 0.55509 -0.65278 0.56018 C -0.66945 0.57407 -0.68629 0.58819 -0.70278 0.60254 C -0.70955 0.60856 -0.71545 0.61527 -0.72309 0.61921 C -0.72934 0.62592 -0.73646 0.63009 -0.7441 0.63333 C -0.75139 0.63958 -0.74774 0.63773 -0.75469 0.63981 C -0.7566 0.64143 -0.75868 0.64328 -0.76059 0.6449 C -0.76545 0.64907 -0.77778 0.64884 -0.77778 0.64884 C -0.78004 0.65 -0.78212 0.65162 -0.78455 0.65254 C -0.78767 0.6537 -0.7941 0.65509 -0.7941 0.65509 " pathEditMode="relative" ptsTypes="fffffffffffffffffffffffffffffffffffffffffffffffffffffffffffffffffffffffffffffffffffffffA">
                                      <p:cBhvr>
                                        <p:cTn id="18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9000">
              <a:srgbClr val="F952A0"/>
            </a:gs>
            <a:gs pos="69000">
              <a:srgbClr val="C50849"/>
            </a:gs>
            <a:gs pos="71000">
              <a:srgbClr val="B43E85"/>
            </a:gs>
            <a:gs pos="100000">
              <a:srgbClr val="F8B04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88641"/>
            <a:ext cx="4038600" cy="4608512"/>
          </a:xfrm>
        </p:spPr>
        <p:txBody>
          <a:bodyPr>
            <a:normAutofit lnSpcReduction="10000"/>
          </a:bodyPr>
          <a:lstStyle/>
          <a:p>
            <a:r>
              <a:rPr lang="hr-HR" b="1" dirty="0" smtClean="0"/>
              <a:t>Zvjezdan </a:t>
            </a:r>
            <a:r>
              <a:rPr lang="hr-HR" b="1" dirty="0"/>
              <a:t>Kovačević (1</a:t>
            </a:r>
            <a:r>
              <a:rPr lang="hr-HR" b="1" dirty="0" smtClean="0"/>
              <a:t>. TC</a:t>
            </a:r>
            <a:r>
              <a:rPr lang="hr-HR" b="1" dirty="0"/>
              <a:t>)</a:t>
            </a:r>
            <a:r>
              <a:rPr lang="hr-HR" dirty="0"/>
              <a:t> jako se raduje srednjoj školi. Prijatelji su </a:t>
            </a:r>
            <a:r>
              <a:rPr lang="hr-HR" dirty="0" smtClean="0"/>
              <a:t>mu </a:t>
            </a:r>
            <a:r>
              <a:rPr lang="hr-HR" dirty="0"/>
              <a:t>je preporučili i </a:t>
            </a:r>
            <a:r>
              <a:rPr lang="hr-HR" dirty="0" smtClean="0"/>
              <a:t>zanimljivo mu je, </a:t>
            </a:r>
            <a:r>
              <a:rPr lang="hr-HR" dirty="0"/>
              <a:t>ima već dosta poznanika. Iako su </a:t>
            </a:r>
            <a:r>
              <a:rPr lang="hr-HR" dirty="0" smtClean="0"/>
              <a:t>njegova </a:t>
            </a:r>
            <a:r>
              <a:rPr lang="hr-HR" dirty="0"/>
              <a:t>očekivanja da škola bude lagana, pomalo se boji pisanja testova i zadaća. </a:t>
            </a:r>
          </a:p>
          <a:p>
            <a:endParaRPr lang="hr-HR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0" y="260649"/>
            <a:ext cx="4038600" cy="4464496"/>
          </a:xfrm>
        </p:spPr>
        <p:txBody>
          <a:bodyPr>
            <a:normAutofit lnSpcReduction="10000"/>
          </a:bodyPr>
          <a:lstStyle/>
          <a:p>
            <a:r>
              <a:rPr lang="hr-HR" b="1" dirty="0"/>
              <a:t>Bruno </a:t>
            </a:r>
            <a:r>
              <a:rPr lang="hr-HR" b="1" dirty="0" err="1"/>
              <a:t>Čobanković</a:t>
            </a:r>
            <a:r>
              <a:rPr lang="hr-HR" b="1" dirty="0"/>
              <a:t> (1</a:t>
            </a:r>
            <a:r>
              <a:rPr lang="hr-HR" b="1" dirty="0" smtClean="0"/>
              <a:t>. V</a:t>
            </a:r>
            <a:r>
              <a:rPr lang="hr-HR" b="1" dirty="0"/>
              <a:t>)</a:t>
            </a:r>
            <a:r>
              <a:rPr lang="hr-HR" dirty="0"/>
              <a:t> upisao je PŠ jer nije upao u drugu školu, očekuje da će proći razred bez problema, obveze čeka s radošću, a cilj mu je završiti i 4. godinu te jednom raditi kao profesionalni vozač vozila u vojsci.</a:t>
            </a:r>
          </a:p>
        </p:txBody>
      </p:sp>
      <p:pic>
        <p:nvPicPr>
          <p:cNvPr id="6146" name="Picture 2" descr="Slikovni rezultat za homewor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797152"/>
            <a:ext cx="2716560" cy="179335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pic>
        <p:nvPicPr>
          <p:cNvPr id="6148" name="Picture 4" descr="Slikovni rezultat za military tru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721721"/>
            <a:ext cx="2592288" cy="194421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736121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4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75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4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250"/>
                            </p:stCondLst>
                            <p:childTnLst>
                              <p:par>
                                <p:cTn id="1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25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228"/>
            <a:ext cx="4572000" cy="6862228"/>
          </a:xfrm>
        </p:spPr>
      </p:pic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548680"/>
            <a:ext cx="4495800" cy="59046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b="1" dirty="0" smtClean="0"/>
              <a:t>U sljedećem našem javljanju saznajte:</a:t>
            </a: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>*Što naši profesori očekuju od svojih učenika?</a:t>
            </a:r>
            <a:br>
              <a:rPr lang="hr-HR" dirty="0" smtClean="0"/>
            </a:br>
            <a:r>
              <a:rPr lang="hr-HR" dirty="0" smtClean="0"/>
              <a:t>*Što poručuju naši maturanti?</a:t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sz="2000" dirty="0" smtClean="0"/>
              <a:t>Anketu i prezentaciju izradile članice </a:t>
            </a:r>
            <a:r>
              <a:rPr lang="hr-HR" sz="2000" dirty="0" err="1" smtClean="0"/>
              <a:t>Prometeusa</a:t>
            </a:r>
            <a:r>
              <a:rPr lang="hr-HR" sz="2000" dirty="0" smtClean="0"/>
              <a:t>: </a:t>
            </a:r>
            <a:r>
              <a:rPr lang="hr-HR" sz="2000" dirty="0" err="1" smtClean="0"/>
              <a:t>Gloria</a:t>
            </a:r>
            <a:r>
              <a:rPr lang="hr-HR" sz="2000" dirty="0" smtClean="0"/>
              <a:t> Petrović, Antonia </a:t>
            </a:r>
            <a:r>
              <a:rPr lang="hr-HR" sz="2000" dirty="0" err="1" smtClean="0"/>
              <a:t>Novosad</a:t>
            </a:r>
            <a:r>
              <a:rPr lang="hr-HR" sz="2000" dirty="0" smtClean="0"/>
              <a:t> i Aleksandra Vignjević uz mentorstvo profesorica Vesne Rubeše i </a:t>
            </a:r>
            <a:r>
              <a:rPr lang="hr-HR" sz="2000" dirty="0" err="1" smtClean="0"/>
              <a:t>Madlen</a:t>
            </a:r>
            <a:r>
              <a:rPr lang="hr-HR" sz="2000" dirty="0" smtClean="0"/>
              <a:t> Zubović</a:t>
            </a: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3516467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4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4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730</Words>
  <Application>Microsoft Office PowerPoint</Application>
  <PresentationFormat>Prikaz na zaslonu (4:3)</PresentationFormat>
  <Paragraphs>23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9</vt:i4>
      </vt:variant>
    </vt:vector>
  </HeadingPairs>
  <TitlesOfParts>
    <vt:vector size="10" baseType="lpstr">
      <vt:lpstr>Tema sustava Office</vt:lpstr>
      <vt:lpstr>Pitali smo učenike prvih razreda</vt:lpstr>
      <vt:lpstr>Izjave učenika: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Pitali smo učenike prvih razreda</dc:title>
  <dc:creator>Madlen</dc:creator>
  <cp:lastModifiedBy>Madlen</cp:lastModifiedBy>
  <cp:revision>14</cp:revision>
  <dcterms:created xsi:type="dcterms:W3CDTF">2017-09-14T09:18:57Z</dcterms:created>
  <dcterms:modified xsi:type="dcterms:W3CDTF">2017-09-14T12:10:52Z</dcterms:modified>
</cp:coreProperties>
</file>